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Montserrat SemiBold"/>
      <p:regular r:id="rId14"/>
      <p:bold r:id="rId15"/>
      <p:italic r:id="rId16"/>
      <p:boldItalic r:id="rId17"/>
    </p:embeddedFont>
    <p:embeddedFont>
      <p:font typeface="Montserrat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MontserratSemiBold-bold.fntdata"/><Relationship Id="rId14" Type="http://schemas.openxmlformats.org/officeDocument/2006/relationships/font" Target="fonts/MontserratSemiBold-regular.fntdata"/><Relationship Id="rId17" Type="http://schemas.openxmlformats.org/officeDocument/2006/relationships/font" Target="fonts/MontserratSemiBold-boldItalic.fntdata"/><Relationship Id="rId16" Type="http://schemas.openxmlformats.org/officeDocument/2006/relationships/font" Target="fonts/MontserratSemiBold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bold.fntdata"/><Relationship Id="rId6" Type="http://schemas.openxmlformats.org/officeDocument/2006/relationships/slide" Target="slides/slide1.xml"/><Relationship Id="rId18" Type="http://schemas.openxmlformats.org/officeDocument/2006/relationships/font" Target="fonts/Montserr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b2b36ecf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b2b36ec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6b2b36ecf4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6b2b36ecf4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6b2b36ecf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6b2b36ecf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6b2b36ecf4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6b2b36ecf4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6b2b36ecf4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6b2b36ecf4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2c443ca9c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62c443ca9c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6b2b36ecf4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6b2b36ecf4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Diseño personalizado">
  <p:cSld name="5_Diseño personalizad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/>
          <p:nvPr>
            <p:ph idx="2" type="pic"/>
          </p:nvPr>
        </p:nvSpPr>
        <p:spPr>
          <a:xfrm>
            <a:off x="4848606" y="1845802"/>
            <a:ext cx="3705000" cy="2864700"/>
          </a:xfrm>
          <a:prstGeom prst="roundRect">
            <a:avLst>
              <a:gd fmla="val 2225" name="adj"/>
            </a:avLst>
          </a:prstGeom>
          <a:solidFill>
            <a:schemeClr val="dk2"/>
          </a:solidFill>
          <a:ln>
            <a:noFill/>
          </a:ln>
        </p:spPr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52" name="Google Shape;52;p1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spAutoFit/>
          </a:bodyPr>
          <a:lstStyle>
            <a:lvl1pPr indent="-228600" lvl="0" marL="45720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indent="-228600" lvl="1" marL="9144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indent="-228600" lvl="2" marL="13716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indent="-228600" lvl="3" marL="18288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indent="-228600" lvl="4" marL="22860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3" name="Google Shape;53;p11"/>
          <p:cNvSpPr txBox="1"/>
          <p:nvPr>
            <p:ph idx="12" type="sldNum"/>
          </p:nvPr>
        </p:nvSpPr>
        <p:spPr>
          <a:xfrm>
            <a:off x="8472458" y="4663217"/>
            <a:ext cx="548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6" name="Google Shape;56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7" name="Google Shape;57;p12"/>
          <p:cNvSpPr txBox="1"/>
          <p:nvPr>
            <p:ph idx="12" type="sldNum"/>
          </p:nvPr>
        </p:nvSpPr>
        <p:spPr>
          <a:xfrm>
            <a:off x="8472458" y="4663217"/>
            <a:ext cx="548700" cy="1230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0" y="0"/>
            <a:ext cx="9147366" cy="5145465"/>
          </a:xfrm>
          <a:custGeom>
            <a:rect b="b" l="l" r="r" t="t"/>
            <a:pathLst>
              <a:path extrusionOk="0" h="11308715" w="2010410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6215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25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782519" y="1396303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3400"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0" type="dt"/>
          </p:nvPr>
        </p:nvSpPr>
        <p:spPr>
          <a:xfrm>
            <a:off x="457200" y="4783455"/>
            <a:ext cx="2103000" cy="1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1" type="ftr"/>
          </p:nvPr>
        </p:nvSpPr>
        <p:spPr>
          <a:xfrm>
            <a:off x="3108960" y="4783455"/>
            <a:ext cx="2926200" cy="1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extLst>
    <p:ext uri="{DCECCB84-F9BA-43D5-87BE-67443E8EF086}">
      <p15:sldGuideLst>
        <p15:guide id="1" orient="horz" pos="982">
          <p15:clr>
            <a:srgbClr val="FBAE40"/>
          </p15:clr>
        </p15:guide>
        <p15:guide id="2" pos="174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ctrTitle"/>
          </p:nvPr>
        </p:nvSpPr>
        <p:spPr>
          <a:xfrm>
            <a:off x="685800" y="1594485"/>
            <a:ext cx="7772400" cy="10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1" name="Google Shape;31;p7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34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2" name="Google Shape;32;p7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3" name="Google Shape;33;p7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7" name="Google Shape;37;p8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8" name="Google Shape;38;p8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0" name="Google Shape;40;p8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 b="1" i="0" sz="2500">
                <a:solidFill>
                  <a:srgbClr val="36215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5" name="Google Shape;45;p9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195" y="322975"/>
            <a:ext cx="7593300" cy="3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ontserrat"/>
              <a:buNone/>
              <a:defRPr b="1" i="0" sz="3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82519" y="1396303"/>
            <a:ext cx="7076700" cy="30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b="1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228600" lvl="6" marL="32004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228600" lvl="7" marL="36576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228600" lvl="8" marL="41148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Montserrat"/>
              <a:buNone/>
              <a:defRPr i="0" sz="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1" type="ftr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b="0" i="0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83680" y="4783455"/>
            <a:ext cx="2103000" cy="12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b="0" i="0" sz="8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88">
          <p15:clr>
            <a:srgbClr val="E46962"/>
          </p15:clr>
        </p15:guide>
        <p15:guide id="2" pos="288">
          <p15:clr>
            <a:srgbClr val="E46962"/>
          </p15:clr>
        </p15:guide>
        <p15:guide id="3" orient="horz" pos="2880">
          <p15:clr>
            <a:srgbClr val="E46962"/>
          </p15:clr>
        </p15:guide>
        <p15:guide id="4" pos="5472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19.png"/><Relationship Id="rId7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10" Type="http://schemas.openxmlformats.org/officeDocument/2006/relationships/image" Target="../media/image8.png"/><Relationship Id="rId9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14.png"/><Relationship Id="rId7" Type="http://schemas.openxmlformats.org/officeDocument/2006/relationships/image" Target="../media/image13.png"/><Relationship Id="rId8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hyperlink" Target="https://happygifts.ru/catalog/?q=50001+50002+50003+50005+50006+50007+50008+50002" TargetMode="External"/><Relationship Id="rId5" Type="http://schemas.openxmlformats.org/officeDocument/2006/relationships/image" Target="../media/image8.pn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 title="smile_cap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5" cy="5143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14275" y="457200"/>
            <a:ext cx="1472533" cy="27433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/>
          <p:nvPr/>
        </p:nvSpPr>
        <p:spPr>
          <a:xfrm>
            <a:off x="457200" y="3486961"/>
            <a:ext cx="8229600" cy="129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5000">
                <a:solidFill>
                  <a:srgbClr val="FFE500"/>
                </a:solidFill>
                <a:latin typeface="Montserrat"/>
                <a:ea typeface="Montserrat"/>
                <a:cs typeface="Montserrat"/>
                <a:sym typeface="Montserrat"/>
              </a:rPr>
              <a:t>CUSTOM MERCH</a:t>
            </a:r>
            <a:endParaRPr b="1" sz="5000">
              <a:solidFill>
                <a:srgbClr val="FFE5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ЗАКАЗНАЯ ПРОГРАММА БРЕНДА MERCH.TEX</a:t>
            </a:r>
            <a:endParaRPr sz="26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CDDDF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 title="cap_model2.png"/>
          <p:cNvPicPr preferRelativeResize="0"/>
          <p:nvPr/>
        </p:nvPicPr>
        <p:blipFill rotWithShape="1">
          <a:blip r:embed="rId3">
            <a:alphaModFix/>
          </a:blip>
          <a:srcRect b="0" l="5758" r="0" t="5758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8725" y="457209"/>
            <a:ext cx="887102" cy="399026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457200" y="457200"/>
            <a:ext cx="3331800" cy="21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000">
                <a:latin typeface="Montserrat"/>
                <a:ea typeface="Montserrat"/>
                <a:cs typeface="Montserrat"/>
                <a:sym typeface="Montserrat"/>
              </a:rPr>
              <a:t>СОЗДАЁМ </a:t>
            </a:r>
            <a:br>
              <a:rPr b="1" lang="ru" sz="2000"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ru" sz="2000">
                <a:latin typeface="Montserrat"/>
                <a:ea typeface="Montserrat"/>
                <a:cs typeface="Montserrat"/>
                <a:sym typeface="Montserrat"/>
              </a:rPr>
              <a:t>УНИКАЛЬНЫЙ МЕРЧ</a:t>
            </a:r>
            <a:endParaRPr b="1" sz="20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0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Предлагаем индивидуальный подход, </a:t>
            </a:r>
            <a:br>
              <a:rPr lang="ru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даём широчайшие возможности, </a:t>
            </a:r>
            <a:br>
              <a:rPr lang="ru" sz="1200"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обеспечиваем лучшие результаты</a:t>
            </a:r>
            <a:endParaRPr sz="120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4127426" y="3348999"/>
            <a:ext cx="11899551" cy="522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4"/>
          <p:cNvSpPr/>
          <p:nvPr/>
        </p:nvSpPr>
        <p:spPr>
          <a:xfrm rot="2700000">
            <a:off x="-461592" y="1908112"/>
            <a:ext cx="355533" cy="3893477"/>
          </a:xfrm>
          <a:prstGeom prst="roundRect">
            <a:avLst>
              <a:gd fmla="val 2341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14"/>
          <p:cNvSpPr/>
          <p:nvPr/>
        </p:nvSpPr>
        <p:spPr>
          <a:xfrm rot="2700000">
            <a:off x="9012722" y="117561"/>
            <a:ext cx="355533" cy="2398580"/>
          </a:xfrm>
          <a:prstGeom prst="roundRect">
            <a:avLst>
              <a:gd fmla="val 23411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" y="3482825"/>
            <a:ext cx="6391352" cy="10891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/>
          <p:nvPr/>
        </p:nvSpPr>
        <p:spPr>
          <a:xfrm rot="2700000">
            <a:off x="2613560" y="2110013"/>
            <a:ext cx="355533" cy="492571"/>
          </a:xfrm>
          <a:prstGeom prst="roundRect">
            <a:avLst>
              <a:gd fmla="val 23411" name="adj"/>
            </a:avLst>
          </a:prstGeom>
          <a:solidFill>
            <a:srgbClr val="C5021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" name="Google Shape;77;p14"/>
          <p:cNvSpPr/>
          <p:nvPr/>
        </p:nvSpPr>
        <p:spPr>
          <a:xfrm rot="2700000">
            <a:off x="4220205" y="-1693800"/>
            <a:ext cx="355533" cy="2372697"/>
          </a:xfrm>
          <a:prstGeom prst="roundRect">
            <a:avLst>
              <a:gd fmla="val 23411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" name="Google Shape;78;p14"/>
          <p:cNvSpPr/>
          <p:nvPr/>
        </p:nvSpPr>
        <p:spPr>
          <a:xfrm rot="2700000">
            <a:off x="4639126" y="-509212"/>
            <a:ext cx="355533" cy="1617509"/>
          </a:xfrm>
          <a:prstGeom prst="roundRect">
            <a:avLst>
              <a:gd fmla="val 23411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9" name="Google Shape;79;p14"/>
          <p:cNvSpPr/>
          <p:nvPr/>
        </p:nvSpPr>
        <p:spPr>
          <a:xfrm rot="2700000">
            <a:off x="9023380" y="504850"/>
            <a:ext cx="355533" cy="2372697"/>
          </a:xfrm>
          <a:prstGeom prst="roundRect">
            <a:avLst>
              <a:gd fmla="val 23411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0" name="Google Shape;80;p14"/>
          <p:cNvSpPr/>
          <p:nvPr/>
        </p:nvSpPr>
        <p:spPr>
          <a:xfrm rot="2700000">
            <a:off x="7789572" y="3717836"/>
            <a:ext cx="355533" cy="2398580"/>
          </a:xfrm>
          <a:prstGeom prst="roundRect">
            <a:avLst>
              <a:gd fmla="val 23411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 title="warm_hg.png"/>
          <p:cNvPicPr preferRelativeResize="0"/>
          <p:nvPr/>
        </p:nvPicPr>
        <p:blipFill rotWithShape="1">
          <a:blip r:embed="rId3">
            <a:alphaModFix/>
          </a:blip>
          <a:srcRect b="3425" l="4834" r="0" t="1408"/>
          <a:stretch/>
        </p:blipFill>
        <p:spPr>
          <a:xfrm>
            <a:off x="-2" y="0"/>
            <a:ext cx="9144000" cy="514350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5"/>
          <p:cNvSpPr/>
          <p:nvPr/>
        </p:nvSpPr>
        <p:spPr>
          <a:xfrm>
            <a:off x="457200" y="457200"/>
            <a:ext cx="6887400" cy="12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MERCH.TEX — </a:t>
            </a:r>
            <a:r>
              <a:rPr b="1" lang="ru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ВЫСОКОТЕХНОЛОГИЧНЫЙ БРЕНД ПРОМОТЕКСТИЛЯ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349450" y="1205875"/>
            <a:ext cx="3940800" cy="345000"/>
          </a:xfrm>
          <a:prstGeom prst="roundRect">
            <a:avLst>
              <a:gd fmla="val 16578" name="adj"/>
            </a:avLst>
          </a:prstGeom>
          <a:solidFill>
            <a:srgbClr val="FFE5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>
                <a:latin typeface="Montserrat SemiBold"/>
                <a:ea typeface="Montserrat SemiBold"/>
                <a:cs typeface="Montserrat SemiBold"/>
                <a:sym typeface="Montserrat SemiBold"/>
              </a:rPr>
              <a:t>ОСОБЕННОСТИ ПРОДУКЦИИ БРЕНДА</a:t>
            </a:r>
            <a:endParaRPr i="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8" name="Google Shape;88;p15"/>
          <p:cNvGrpSpPr/>
          <p:nvPr/>
        </p:nvGrpSpPr>
        <p:grpSpPr>
          <a:xfrm>
            <a:off x="366900" y="1627075"/>
            <a:ext cx="2229625" cy="505800"/>
            <a:chOff x="366900" y="1575750"/>
            <a:chExt cx="2229625" cy="505800"/>
          </a:xfrm>
        </p:grpSpPr>
        <p:sp>
          <p:nvSpPr>
            <p:cNvPr id="89" name="Google Shape;89;p15"/>
            <p:cNvSpPr/>
            <p:nvPr/>
          </p:nvSpPr>
          <p:spPr>
            <a:xfrm>
              <a:off x="613825" y="1575750"/>
              <a:ext cx="1982700" cy="505800"/>
            </a:xfrm>
            <a:prstGeom prst="roundRect">
              <a:avLst>
                <a:gd fmla="val 13587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26670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качество уровня мировых лидеров</a:t>
              </a:r>
              <a:endParaRPr sz="120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90;p15"/>
            <p:cNvSpPr/>
            <p:nvPr/>
          </p:nvSpPr>
          <p:spPr>
            <a:xfrm>
              <a:off x="366900" y="1575750"/>
              <a:ext cx="505800" cy="5058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&lt;svg xmlns=&quot;http://www.w3.org/2000/svg&quot; height=&quot;48px&quot; viewBox=&quot;0 -960 960 960&quot; width=&quot;48px&quot; fill=&quot;#ffe500&quot;&gt;&lt;path d=&quot;M250-40v-343L122-590l179-290h358l179 290-128 207v343l-230-77-230 77Zm60-84 170-55 170 55v-176H310v176Zm24-696L192-590l142 230h292l142-230-142-230H334Zm104 379L310-568l43-43 85 85 169-170 43 42-212 213ZM310-300h340-340Z&quot;/&gt;&lt;/svg&gt;" id="91" name="Google Shape;91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-104">
              <a:off x="457206" y="1662970"/>
              <a:ext cx="331335" cy="33135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2" name="Google Shape;92;p15"/>
          <p:cNvGrpSpPr/>
          <p:nvPr/>
        </p:nvGrpSpPr>
        <p:grpSpPr>
          <a:xfrm>
            <a:off x="366900" y="2236847"/>
            <a:ext cx="1823125" cy="505800"/>
            <a:chOff x="366900" y="2204850"/>
            <a:chExt cx="1823125" cy="505800"/>
          </a:xfrm>
        </p:grpSpPr>
        <p:sp>
          <p:nvSpPr>
            <p:cNvPr id="93" name="Google Shape;93;p15"/>
            <p:cNvSpPr/>
            <p:nvPr/>
          </p:nvSpPr>
          <p:spPr>
            <a:xfrm>
              <a:off x="613825" y="2204850"/>
              <a:ext cx="1576200" cy="505800"/>
            </a:xfrm>
            <a:prstGeom prst="roundRect">
              <a:avLst>
                <a:gd fmla="val 13587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269999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уникальные технологии</a:t>
              </a:r>
              <a:endPara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4" name="Google Shape;94;p15"/>
            <p:cNvSpPr/>
            <p:nvPr/>
          </p:nvSpPr>
          <p:spPr>
            <a:xfrm>
              <a:off x="366900" y="2204850"/>
              <a:ext cx="505800" cy="5058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&lt;svg xmlns=&quot;http://www.w3.org/2000/svg&quot; height=&quot;48px&quot; viewBox=&quot;0 -960 960 960&quot; width=&quot;48px&quot; fill=&quot;#ffe500&quot;&gt;&lt;path d=&quot;M121-381q-9 0-15-6t-6-15q0-9 6-15t15-6q9 0 15 6t6 15q0 9-6 15t-15 6Zm0-156q-9 0-15-6t-6-15q0-9 6-15t15-6q9 0 15 6t6 15q0 9-6 15t-15 6Zm119.11 335Q224-202 213-212.89q-11-10.9-11-27Q202-256 212.89-267q10.9-11 27-11Q256-278 267-267.11q11 10.9 11 27Q278-224 267.11-213q-10.9 11-27 11Zm0-162Q224-364 213-374.89q-11-10.9-11-27Q202-418 212.89-429q10.9-11 27-11Q256-440 267-429.11q11 10.9 11 27Q278-386 267.11-375q-10.9 11-27 11Zm0-156Q224-520 213-530.89q-11-10.9-11-27Q202-574 212.89-585q10.9-11 27-11Q256-596 267-585.11q11 10.9 11 27Q278-542 267.11-531q-10.9 11-27 11Zm0-162Q224-682 213-692.89q-11-10.9-11-27Q202-736 212.89-747q10.9-11 27-11Q256-758 267-747.11q11 10.9 11 27Q278-704 267.11-693q-10.9 11-27 11ZM402-348q-22.5 0-38.25-15.75T348-402q0-22.5 15.75-38.25T402-456q22.5 0 38.25 15.75T456-402q0 22.5-15.75 38.25T402-348Zm0-156q-22.5 0-38.25-15.75T348-558q0-22.5 15.75-38.25T402-612q22.5 0 38.25 15.75T456-558q0 22.5-15.75 38.25T402-504Zm.11 302Q386-202 375-212.89q-11-10.9-11-27Q364-256 374.89-267q10.9-11 27-11Q418-278 429-267.11q11 10.9 11 27Q440-224 429.11-213q-10.9 11-27 11Zm0-480Q386-682 375-692.89q-11-10.9-11-27Q364-736 374.89-747q10.9-11 27-11Q418-758 429-747.11q11 10.9 11 27Q440-704 429.11-693q-10.9 11-27 11ZM402-100q-9 0-15-6t-6-15q0-9 6-15t15-6q9 0 15 6t6 15q0 9-6 15t-15 6Zm0-718q-9 0-15-6t-6-15q0-9 6-15t15-6q9 0 15 6t6 15q0 9-6 15t-15 6Zm156 470q-22.5 0-38.25-15.75T504-402q0-22.5 15.75-38.25T558-456q22.5 0 38.25 15.75T612-402q0 22.5-15.75 38.25T558-348Zm0-156q-22.5 0-38.25-15.75T504-558q0-22.5 15.75-38.25T558-612q22.5 0 38.25 15.75T612-558q0 22.5-15.75 38.25T558-504Zm.11 302Q542-202 531-212.89q-11-10.9-11-27Q520-256 530.89-267q10.9-11 27-11Q574-278 585-267.11q11 10.9 11 27Q596-224 585.11-213q-10.9 11-27 11Zm0-480Q542-682 531-692.89q-11-10.9-11-27Q520-736 530.89-747q10.9-11 27-11Q574-758 585-747.11q11 10.9 11 27Q596-704 585.11-693q-10.9 11-27 11ZM564-100q-9 0-15-6t-6-15q0-9 6-15t15-6q9 0 15 6t6 15q0 9-6 15t-15 6Zm-6-718q-9 0-15-6t-6-15q0-9 6-15t15-6q9 0 15 6t6 15q0 9-6 15t-15 6Zm162.11 616Q704-202 693-212.89q-11-10.9-11-27Q682-256 692.89-267q10.9-11 27-11Q736-278 747-267.11q11 10.9 11 27Q758-224 747.11-213q-10.9 11-27 11Zm0-162Q704-364 693-374.89q-11-10.9-11-27Q682-418 692.89-429q10.9-11 27-11Q736-440 747-429.11q11 10.9 11 27Q758-386 747.11-375q-10.9 11-27 11Zm0-156Q704-520 693-530.89q-11-10.9-11-27Q682-574 692.89-585q10.9-11 27-11Q736-596 747-585.11q11 10.9 11 27Q758-542 747.11-531q-10.9 11-27 11Zm0-162Q704-682 693-692.89q-11-10.9-11-27Q682-736 692.89-747q10.9-11 27-11Q736-758 747-747.11q11 10.9 11 27Q758-704 747.11-693q-10.9 11-27 11ZM839-381q-9 0-15-6t-6-15q0-9 6-15t15-6q9 0 15 6t6 15q0 9-6 15t-15 6Zm0-156q-9 0-15-6t-6-15q0-9 6-15t15-6q9 0 15 6t6 15q0 9-6 15t-15 6Z&quot;/&gt;&lt;/svg&gt;" id="95" name="Google Shape;95;p1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05562" y="2243513"/>
              <a:ext cx="428475" cy="4284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6" name="Google Shape;96;p15"/>
          <p:cNvGrpSpPr/>
          <p:nvPr/>
        </p:nvGrpSpPr>
        <p:grpSpPr>
          <a:xfrm>
            <a:off x="366900" y="2846619"/>
            <a:ext cx="2382025" cy="505813"/>
            <a:chOff x="366900" y="2820963"/>
            <a:chExt cx="2382025" cy="505813"/>
          </a:xfrm>
        </p:grpSpPr>
        <p:sp>
          <p:nvSpPr>
            <p:cNvPr id="97" name="Google Shape;97;p15"/>
            <p:cNvSpPr/>
            <p:nvPr/>
          </p:nvSpPr>
          <p:spPr>
            <a:xfrm>
              <a:off x="613825" y="2820975"/>
              <a:ext cx="2135100" cy="505800"/>
            </a:xfrm>
            <a:prstGeom prst="roundRect">
              <a:avLst>
                <a:gd fmla="val 13587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269999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актуальные трендовые модели</a:t>
              </a:r>
              <a:endPara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8" name="Google Shape;98;p15"/>
            <p:cNvSpPr/>
            <p:nvPr/>
          </p:nvSpPr>
          <p:spPr>
            <a:xfrm>
              <a:off x="366900" y="2820963"/>
              <a:ext cx="505800" cy="5058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&lt;svg xmlns=&quot;http://www.w3.org/2000/svg&quot; height=&quot;48px&quot; viewBox=&quot;0 -960 960 960&quot; width=&quot;48px&quot; fill=&quot;#ffe500&quot;&gt;&lt;path d=&quot;m250-569-63 35q-14 8-29.5 4.5T136-546L67-665q-8-14-4.5-24T79-707l228-133h64q11 0 17.5 6.5T395-816v15q0 38 24 62t62 24q38 0 61.5-24t23.5-62v-15q0-11 6.5-17.5T590-840h64l228 133q13 8 16 18t-4 24l-70 119q-6 13-25 17t-30-3l-62-39v412q0 16-12 27.5T667-120H289q-16 0-27.5-11.5T250-159v-410Zm60-102v491h337v-491l138 77 45-78-187-107h-18q-8 54-47.5 89T481-655q-57 0-97-35t-48-89h-18L131-672l45 78 134-77Zm171 191Z&quot;/&gt;&lt;/svg&gt;" id="99" name="Google Shape;99;p1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 rot="93">
              <a:off x="454125" y="2908204"/>
              <a:ext cx="331350" cy="33134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0" name="Google Shape;100;p15"/>
          <p:cNvGrpSpPr/>
          <p:nvPr/>
        </p:nvGrpSpPr>
        <p:grpSpPr>
          <a:xfrm>
            <a:off x="366900" y="3456403"/>
            <a:ext cx="3598225" cy="505813"/>
            <a:chOff x="366900" y="3437088"/>
            <a:chExt cx="3598225" cy="505813"/>
          </a:xfrm>
        </p:grpSpPr>
        <p:sp>
          <p:nvSpPr>
            <p:cNvPr id="101" name="Google Shape;101;p15"/>
            <p:cNvSpPr/>
            <p:nvPr/>
          </p:nvSpPr>
          <p:spPr>
            <a:xfrm>
              <a:off x="613825" y="3437100"/>
              <a:ext cx="3351300" cy="505800"/>
            </a:xfrm>
            <a:prstGeom prst="roundRect">
              <a:avLst>
                <a:gd fmla="val 13587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269999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внимание к потребностям бизнеса и вкусам потребителей</a:t>
              </a:r>
              <a:endPara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2" name="Google Shape;102;p15"/>
            <p:cNvSpPr/>
            <p:nvPr/>
          </p:nvSpPr>
          <p:spPr>
            <a:xfrm>
              <a:off x="366900" y="3437088"/>
              <a:ext cx="505800" cy="5058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&lt;svg xmlns=&quot;http://www.w3.org/2000/svg&quot; height=&quot;48px&quot; viewBox=&quot;0 -960 960 960&quot; width=&quot;48px&quot; fill=&quot;#ffe500&quot;&gt;&lt;path d=&quot;m523.5-263 139.54-140Q674-414 679-427.4q5-13.41 5-28.6 0-31.93-22.54-54.46Q638.93-533 607-533q-20.36 0-40.18 13T523-478q-24-29-43.29-42T440-533q-31.93 0-54.46 22.54Q363-487.93 363-456q0 15.19 5 28.6 5 13.4 15.96 24.4L523.5-263ZM863-404 557-97q-9 8.5-20.25 12.75T514.25-80Q503-80 492-84.5T472-97L98-472q-8-8-13-18.96-5-10.95-5-23.04v-306q0-24.75 17.63-42.38Q115.25-880 140-880h307q12.07 0 23.39 4.87Q481.7-870.25 490-862l373 373q9.39 9 13.7 20.25 4.3 11.25 4.3 22.5t-4.5 22.75Q872-412 863-404ZM516-138l306-307-375-375H140v304l376 378ZM245-664q21 0 36.5-15.5T297-716q0-21-15.5-36.5T245-768q-21 0-36.5 15.5T193-716q0 21 15.5 36.5T245-664Zm236 185Z&quot;/&gt;&lt;/svg&gt;" id="103" name="Google Shape;103;p15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64256" y="3544911"/>
              <a:ext cx="331350" cy="33135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4" name="Google Shape;104;p15"/>
          <p:cNvGrpSpPr/>
          <p:nvPr/>
        </p:nvGrpSpPr>
        <p:grpSpPr>
          <a:xfrm>
            <a:off x="366900" y="4066188"/>
            <a:ext cx="3880525" cy="505813"/>
            <a:chOff x="366900" y="4066188"/>
            <a:chExt cx="3880525" cy="505813"/>
          </a:xfrm>
        </p:grpSpPr>
        <p:sp>
          <p:nvSpPr>
            <p:cNvPr id="105" name="Google Shape;105;p15"/>
            <p:cNvSpPr/>
            <p:nvPr/>
          </p:nvSpPr>
          <p:spPr>
            <a:xfrm>
              <a:off x="613825" y="4066200"/>
              <a:ext cx="3633600" cy="505800"/>
            </a:xfrm>
            <a:prstGeom prst="roundRect">
              <a:avLst>
                <a:gd fmla="val 13587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269999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120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конкурентные цены и особые условия для партнеров Happy Gifts</a:t>
              </a:r>
              <a:endParaRPr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06" name="Google Shape;106;p15"/>
            <p:cNvSpPr/>
            <p:nvPr/>
          </p:nvSpPr>
          <p:spPr>
            <a:xfrm>
              <a:off x="366900" y="4066188"/>
              <a:ext cx="505800" cy="5058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descr="&lt;svg xmlns=&quot;http://www.w3.org/2000/svg&quot; height=&quot;48px&quot; viewBox=&quot;0 -960 960 960&quot; width=&quot;48px&quot; fill=&quot;#ffe500&quot;&gt;&lt;path d=&quot;M290-120v-130h-90v-60h90v-110h-90v-60h90v-360h260q87.82 0 148.91 61.13t61.09 149Q760-542 698.91-481T550-420H350v110h170v60H350v130h-60Zm60-360h200q63 0 106.5-43.5T700-630q0-63-43.5-106.5T550-780H350v300Z&quot;/&gt;&lt;/svg&gt;" id="107" name="Google Shape;107;p1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450375" y="4161617"/>
              <a:ext cx="345000" cy="3450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08" name="Google Shape;108;p15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858725" y="457209"/>
            <a:ext cx="887102" cy="399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 title="HAP06304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9775" y="15675"/>
            <a:ext cx="4269224" cy="4269224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6"/>
          <p:cNvSpPr/>
          <p:nvPr/>
        </p:nvSpPr>
        <p:spPr>
          <a:xfrm>
            <a:off x="457200" y="457200"/>
            <a:ext cx="49194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ПРОГРАММА CUSTOM MERCH — </a:t>
            </a:r>
            <a:b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ЭТО ВАШ ЭКСКЛЮЗИВНЫЙ МЕРЧ</a:t>
            </a:r>
            <a:endParaRPr b="1" sz="2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349450" y="1358275"/>
            <a:ext cx="3514800" cy="505800"/>
          </a:xfrm>
          <a:prstGeom prst="roundRect">
            <a:avLst>
              <a:gd fmla="val 16578" name="adj"/>
            </a:avLst>
          </a:prstGeom>
          <a:solidFill>
            <a:srgbClr val="FFE5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>
                <a:latin typeface="Montserrat SemiBold"/>
                <a:ea typeface="Montserrat SemiBold"/>
                <a:cs typeface="Montserrat SemiBold"/>
                <a:sym typeface="Montserrat SemiBold"/>
              </a:rPr>
              <a:t>НАША ЗАКАЗНАЯ ПРОГРАММА</a:t>
            </a:r>
            <a:r>
              <a:rPr lang="ru">
                <a:latin typeface="Montserrat SemiBold"/>
                <a:ea typeface="Montserrat SemiBold"/>
                <a:cs typeface="Montserrat SemiBold"/>
                <a:sym typeface="Montserrat SemiBold"/>
              </a:rPr>
              <a:t> — ДЛЯ ТЕХ, КОМУ НУЖЕН:</a:t>
            </a:r>
            <a:endParaRPr i="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" name="Google Shape;116;p16"/>
          <p:cNvSpPr/>
          <p:nvPr/>
        </p:nvSpPr>
        <p:spPr>
          <a:xfrm>
            <a:off x="349450" y="2168875"/>
            <a:ext cx="1826700" cy="284400"/>
          </a:xfrm>
          <a:prstGeom prst="roundRect">
            <a:avLst>
              <a:gd fmla="val 1314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лучший результат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349450" y="2698556"/>
            <a:ext cx="3975900" cy="284400"/>
          </a:xfrm>
          <a:prstGeom prst="roundRect">
            <a:avLst>
              <a:gd fmla="val 1314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мерч, который будут носить с удовольствием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349450" y="3228238"/>
            <a:ext cx="3840300" cy="284400"/>
          </a:xfrm>
          <a:prstGeom prst="roundRect">
            <a:avLst>
              <a:gd fmla="val 1314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66199" lvl="0" marL="17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посыл бренда, который увидят и запомнят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9" name="Google Shape;119;p16"/>
          <p:cNvSpPr/>
          <p:nvPr/>
        </p:nvSpPr>
        <p:spPr>
          <a:xfrm>
            <a:off x="349450" y="4287600"/>
            <a:ext cx="8297400" cy="284400"/>
          </a:xfrm>
          <a:prstGeom prst="roundRect">
            <a:avLst>
              <a:gd fmla="val 13893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66199" lvl="0" marL="179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эксклюзивный кейс, который можно и нужно демонстрировать клиентам, партнёрам и коллегам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349450" y="3757919"/>
            <a:ext cx="3514800" cy="284400"/>
          </a:xfrm>
          <a:prstGeom prst="roundRect">
            <a:avLst>
              <a:gd fmla="val 1314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66199" lvl="0" marL="179999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Char char="●"/>
            </a:pPr>
            <a:r>
              <a:rPr lang="ru" sz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живой отклик благодарной аудитории</a:t>
            </a:r>
            <a:endParaRPr sz="12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1" name="Google Shape;121;p16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8200" y="515563"/>
            <a:ext cx="768476" cy="28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7" title="HAP06429.jpg"/>
          <p:cNvPicPr preferRelativeResize="0"/>
          <p:nvPr/>
        </p:nvPicPr>
        <p:blipFill rotWithShape="1">
          <a:blip r:embed="rId3">
            <a:alphaModFix/>
          </a:blip>
          <a:srcRect b="5697" l="0" r="0" t="7714"/>
          <a:stretch/>
        </p:blipFill>
        <p:spPr>
          <a:xfrm>
            <a:off x="4572000" y="1008950"/>
            <a:ext cx="4114800" cy="3563100"/>
          </a:xfrm>
          <a:prstGeom prst="roundRect">
            <a:avLst>
              <a:gd fmla="val 3366" name="adj"/>
            </a:avLst>
          </a:prstGeom>
          <a:noFill/>
          <a:ln>
            <a:noFill/>
          </a:ln>
        </p:spPr>
      </p:pic>
      <p:sp>
        <p:nvSpPr>
          <p:cNvPr id="127" name="Google Shape;127;p17"/>
          <p:cNvSpPr/>
          <p:nvPr/>
        </p:nvSpPr>
        <p:spPr>
          <a:xfrm>
            <a:off x="457200" y="457200"/>
            <a:ext cx="51660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УСЛОВИЯ ЗАКАЗНОЙ ПРОГРАММЫ CUSTOM MERCH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28" name="Google Shape;128;p17"/>
          <p:cNvGrpSpPr/>
          <p:nvPr/>
        </p:nvGrpSpPr>
        <p:grpSpPr>
          <a:xfrm>
            <a:off x="349450" y="1282075"/>
            <a:ext cx="3079550" cy="574800"/>
            <a:chOff x="349450" y="1282075"/>
            <a:chExt cx="3079550" cy="574800"/>
          </a:xfrm>
        </p:grpSpPr>
        <p:sp>
          <p:nvSpPr>
            <p:cNvPr id="129" name="Google Shape;129;p17"/>
            <p:cNvSpPr/>
            <p:nvPr/>
          </p:nvSpPr>
          <p:spPr>
            <a:xfrm>
              <a:off x="457200" y="1531375"/>
              <a:ext cx="2971800" cy="325500"/>
            </a:xfrm>
            <a:prstGeom prst="roundRect">
              <a:avLst>
                <a:gd fmla="val 16578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изготовление и доставка образца</a:t>
              </a:r>
              <a:endParaRPr b="0" i="0" sz="12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0" name="Google Shape;130;p17"/>
            <p:cNvSpPr/>
            <p:nvPr/>
          </p:nvSpPr>
          <p:spPr>
            <a:xfrm>
              <a:off x="349450" y="1282075"/>
              <a:ext cx="1513200" cy="325500"/>
            </a:xfrm>
            <a:prstGeom prst="roundRect">
              <a:avLst>
                <a:gd fmla="val 26682" name="adj"/>
              </a:avLst>
            </a:prstGeom>
            <a:solidFill>
              <a:srgbClr val="FFE5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b="0" i="0" lang="ru" sz="12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от </a:t>
              </a: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14</a:t>
              </a:r>
              <a:r>
                <a:rPr i="0" lang="ru" sz="12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до </a:t>
              </a:r>
              <a:r>
                <a:rPr b="0" i="0" lang="ru" sz="1200" u="none" cap="none" strike="noStrik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35 </a:t>
              </a:r>
              <a:r>
                <a:rPr b="0" i="0" lang="ru" sz="12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дней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31" name="Google Shape;131;p17"/>
          <p:cNvGrpSpPr/>
          <p:nvPr/>
        </p:nvGrpSpPr>
        <p:grpSpPr>
          <a:xfrm>
            <a:off x="349450" y="2075117"/>
            <a:ext cx="3328550" cy="742800"/>
            <a:chOff x="349450" y="2145250"/>
            <a:chExt cx="3328550" cy="742800"/>
          </a:xfrm>
        </p:grpSpPr>
        <p:sp>
          <p:nvSpPr>
            <p:cNvPr id="132" name="Google Shape;132;p17"/>
            <p:cNvSpPr/>
            <p:nvPr/>
          </p:nvSpPr>
          <p:spPr>
            <a:xfrm>
              <a:off x="457200" y="2394550"/>
              <a:ext cx="3220800" cy="493500"/>
            </a:xfrm>
            <a:prstGeom prst="roundRect">
              <a:avLst>
                <a:gd fmla="val 16578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изготовление партии </a:t>
              </a:r>
              <a:b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(при высокой загрузке — до 90 дней)</a:t>
              </a:r>
              <a:endParaRPr b="0" i="0" sz="12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3" name="Google Shape;133;p17"/>
            <p:cNvSpPr/>
            <p:nvPr/>
          </p:nvSpPr>
          <p:spPr>
            <a:xfrm>
              <a:off x="349450" y="2145250"/>
              <a:ext cx="1586100" cy="325500"/>
            </a:xfrm>
            <a:prstGeom prst="roundRect">
              <a:avLst>
                <a:gd fmla="val 26682" name="adj"/>
              </a:avLst>
            </a:prstGeom>
            <a:solidFill>
              <a:srgbClr val="FFE5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от </a:t>
              </a: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40</a:t>
              </a: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 до </a:t>
              </a: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60</a:t>
              </a: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 дней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34" name="Google Shape;134;p17"/>
          <p:cNvGrpSpPr/>
          <p:nvPr/>
        </p:nvGrpSpPr>
        <p:grpSpPr>
          <a:xfrm>
            <a:off x="349450" y="3036158"/>
            <a:ext cx="1693850" cy="742800"/>
            <a:chOff x="349450" y="3008425"/>
            <a:chExt cx="1693850" cy="742800"/>
          </a:xfrm>
        </p:grpSpPr>
        <p:sp>
          <p:nvSpPr>
            <p:cNvPr id="135" name="Google Shape;135;p17"/>
            <p:cNvSpPr/>
            <p:nvPr/>
          </p:nvSpPr>
          <p:spPr>
            <a:xfrm>
              <a:off x="457200" y="3257725"/>
              <a:ext cx="1586100" cy="493500"/>
            </a:xfrm>
            <a:prstGeom prst="roundRect">
              <a:avLst>
                <a:gd fmla="val 16578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доставка партии по морю</a:t>
              </a:r>
              <a:endParaRPr b="0" i="0" sz="12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6" name="Google Shape;136;p17"/>
            <p:cNvSpPr/>
            <p:nvPr/>
          </p:nvSpPr>
          <p:spPr>
            <a:xfrm>
              <a:off x="349450" y="3008425"/>
              <a:ext cx="977100" cy="325500"/>
            </a:xfrm>
            <a:prstGeom prst="roundRect">
              <a:avLst>
                <a:gd fmla="val 26682" name="adj"/>
              </a:avLst>
            </a:prstGeom>
            <a:solidFill>
              <a:srgbClr val="FFE5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</a:t>
              </a: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 месяца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37" name="Google Shape;137;p17"/>
          <p:cNvGrpSpPr/>
          <p:nvPr/>
        </p:nvGrpSpPr>
        <p:grpSpPr>
          <a:xfrm>
            <a:off x="2348100" y="3036163"/>
            <a:ext cx="1693850" cy="742800"/>
            <a:chOff x="2521800" y="3008425"/>
            <a:chExt cx="1693850" cy="742800"/>
          </a:xfrm>
        </p:grpSpPr>
        <p:sp>
          <p:nvSpPr>
            <p:cNvPr id="138" name="Google Shape;138;p17"/>
            <p:cNvSpPr/>
            <p:nvPr/>
          </p:nvSpPr>
          <p:spPr>
            <a:xfrm>
              <a:off x="2629550" y="3257725"/>
              <a:ext cx="1586100" cy="493500"/>
            </a:xfrm>
            <a:prstGeom prst="roundRect">
              <a:avLst>
                <a:gd fmla="val 16578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доставка партии по авиа</a:t>
              </a:r>
              <a:endParaRPr b="0" i="0" sz="12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9" name="Google Shape;139;p17"/>
            <p:cNvSpPr/>
            <p:nvPr/>
          </p:nvSpPr>
          <p:spPr>
            <a:xfrm>
              <a:off x="2521800" y="3008425"/>
              <a:ext cx="1513200" cy="325500"/>
            </a:xfrm>
            <a:prstGeom prst="roundRect">
              <a:avLst>
                <a:gd fmla="val 26682" name="adj"/>
              </a:avLst>
            </a:prstGeom>
            <a:solidFill>
              <a:srgbClr val="FFE5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от </a:t>
              </a: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</a:t>
              </a: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 до </a:t>
              </a:r>
              <a:r>
                <a:rPr lang="ru" sz="120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 дней</a:t>
              </a:r>
              <a:endParaRPr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40" name="Google Shape;140;p17"/>
          <p:cNvGrpSpPr/>
          <p:nvPr/>
        </p:nvGrpSpPr>
        <p:grpSpPr>
          <a:xfrm>
            <a:off x="349450" y="3997200"/>
            <a:ext cx="1887050" cy="574800"/>
            <a:chOff x="349450" y="3997200"/>
            <a:chExt cx="1887050" cy="574800"/>
          </a:xfrm>
        </p:grpSpPr>
        <p:sp>
          <p:nvSpPr>
            <p:cNvPr id="141" name="Google Shape;141;p17"/>
            <p:cNvSpPr/>
            <p:nvPr/>
          </p:nvSpPr>
          <p:spPr>
            <a:xfrm>
              <a:off x="457200" y="4246500"/>
              <a:ext cx="1779300" cy="325500"/>
            </a:xfrm>
            <a:prstGeom prst="roundRect">
              <a:avLst>
                <a:gd fmla="val 16578" name="adj"/>
              </a:avLst>
            </a:prstGeom>
            <a:solidFill>
              <a:schemeClr val="lt1"/>
            </a:solidFill>
            <a:ln cap="flat" cmpd="sng" w="9525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входит в стоимость</a:t>
              </a:r>
              <a:endParaRPr b="0" i="0" sz="1200" u="none" cap="none" strike="noStrik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2" name="Google Shape;142;p17"/>
            <p:cNvSpPr/>
            <p:nvPr/>
          </p:nvSpPr>
          <p:spPr>
            <a:xfrm>
              <a:off x="349450" y="3997200"/>
              <a:ext cx="1555500" cy="325500"/>
            </a:xfrm>
            <a:prstGeom prst="roundRect">
              <a:avLst>
                <a:gd fmla="val 26682" name="adj"/>
              </a:avLst>
            </a:prstGeom>
            <a:solidFill>
              <a:srgbClr val="FFE5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«Честный знак»</a:t>
              </a:r>
              <a:endParaRPr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143" name="Google Shape;143;p17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8200" y="515563"/>
            <a:ext cx="768476" cy="28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Google Shape;148;p18" title="bag_model2.png"/>
          <p:cNvPicPr preferRelativeResize="0"/>
          <p:nvPr/>
        </p:nvPicPr>
        <p:blipFill rotWithShape="1">
          <a:blip r:embed="rId3">
            <a:alphaModFix/>
          </a:blip>
          <a:srcRect b="2047" l="0" r="2047" t="0"/>
          <a:stretch/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18"/>
          <p:cNvSpPr/>
          <p:nvPr/>
        </p:nvSpPr>
        <p:spPr>
          <a:xfrm>
            <a:off x="457200" y="457200"/>
            <a:ext cx="7401600" cy="446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ОСОБЕННОСТИ CUSTOM MERCH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Заказная программа Custom Merch — это возможность создать самый уникальный мерч. 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*Каждый проект в заказной программе уникален — это может сказаться на небольшом </a:t>
            </a:r>
            <a:br>
              <a:rPr i="1"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i="1"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увеличении сроков. Нужно учитывать, что на определение лучшего для вашего проекта </a:t>
            </a:r>
            <a:br>
              <a:rPr i="1"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i="1" lang="ru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выбора моделей/материалов/технологий потребуется дополнительное время.</a:t>
            </a:r>
            <a:endParaRPr b="1" i="1" sz="18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0" name="Google Shape;150;p18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58725" y="457209"/>
            <a:ext cx="887102" cy="399026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18"/>
          <p:cNvSpPr/>
          <p:nvPr/>
        </p:nvSpPr>
        <p:spPr>
          <a:xfrm>
            <a:off x="349450" y="1855675"/>
            <a:ext cx="4829100" cy="284400"/>
          </a:xfrm>
          <a:prstGeom prst="roundRect">
            <a:avLst>
              <a:gd fmla="val 1314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индивидуальный подход в реализации вашего проекта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349450" y="2216275"/>
            <a:ext cx="7137900" cy="284400"/>
          </a:xfrm>
          <a:prstGeom prst="roundRect">
            <a:avLst>
              <a:gd fmla="val 14909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персонализацию участков и деталей продукции, недоступных для обычных заказов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349450" y="2576875"/>
            <a:ext cx="5395800" cy="284400"/>
          </a:xfrm>
          <a:prstGeom prst="roundRect">
            <a:avLst>
              <a:gd fmla="val 17027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более широкий выбор методов и технологий персонализации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18"/>
          <p:cNvSpPr/>
          <p:nvPr/>
        </p:nvSpPr>
        <p:spPr>
          <a:xfrm>
            <a:off x="349450" y="2950450"/>
            <a:ext cx="6480900" cy="284400"/>
          </a:xfrm>
          <a:prstGeom prst="roundRect">
            <a:avLst>
              <a:gd fmla="val 14909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большой выбор моделей и материалов для создания оригинального мерча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18"/>
          <p:cNvSpPr/>
          <p:nvPr/>
        </p:nvSpPr>
        <p:spPr>
          <a:xfrm>
            <a:off x="349450" y="1358275"/>
            <a:ext cx="1863000" cy="345000"/>
          </a:xfrm>
          <a:prstGeom prst="roundRect">
            <a:avLst>
              <a:gd fmla="val 16578" name="adj"/>
            </a:avLst>
          </a:prstGeom>
          <a:solidFill>
            <a:srgbClr val="FFE5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>
                <a:latin typeface="Montserrat SemiBold"/>
                <a:ea typeface="Montserrat SemiBold"/>
                <a:cs typeface="Montserrat SemiBold"/>
                <a:sym typeface="Montserrat SemiBold"/>
              </a:rPr>
              <a:t>ВЫ ПОЛУЧАЕТЕ:</a:t>
            </a:r>
            <a:endParaRPr i="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" name="Google Shape;156;p18"/>
          <p:cNvSpPr/>
          <p:nvPr/>
        </p:nvSpPr>
        <p:spPr>
          <a:xfrm>
            <a:off x="349450" y="3324025"/>
            <a:ext cx="6312000" cy="704700"/>
          </a:xfrm>
          <a:prstGeom prst="roundRect">
            <a:avLst>
              <a:gd fmla="val 6872" name="adj"/>
            </a:avLst>
          </a:prstGeom>
          <a:solidFill>
            <a:srgbClr val="DCDDD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21199" lvl="0" marL="134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Char char="●"/>
            </a:pPr>
            <a:r>
              <a:rPr lang="ru" sz="1200">
                <a:latin typeface="Montserrat"/>
                <a:ea typeface="Montserrat"/>
                <a:cs typeface="Montserrat"/>
                <a:sym typeface="Montserrat"/>
              </a:rPr>
              <a:t>бейсболки по заказной программе будут производиться на отдельной технологической линии, укомплектованной самым современным оборудованием, которое гарантирует высокое качество пошива изделий</a:t>
            </a:r>
            <a:endParaRPr b="0" i="0" sz="12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 title="HAP0630488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88375" y="1108676"/>
            <a:ext cx="3498300" cy="3498273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/>
          <p:nvPr/>
        </p:nvSpPr>
        <p:spPr>
          <a:xfrm>
            <a:off x="457200" y="457200"/>
            <a:ext cx="5476500" cy="6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КАК СОЗДАТЬ ЭКСКЛЮЗИВНЫЙ МЕРЧ 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С ПОМОЩЬЮ CUSTOM MERCH</a:t>
            </a:r>
            <a:endParaRPr b="1"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349450" y="1205875"/>
            <a:ext cx="6414600" cy="303000"/>
          </a:xfrm>
          <a:prstGeom prst="roundRect">
            <a:avLst>
              <a:gd fmla="val 7592" name="adj"/>
            </a:avLst>
          </a:prstGeom>
          <a:solidFill>
            <a:srgbClr val="FFE5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>
                <a:latin typeface="Montserrat SemiBold"/>
                <a:ea typeface="Montserrat SemiBold"/>
                <a:cs typeface="Montserrat SemiBold"/>
                <a:sym typeface="Montserrat SemiBold"/>
              </a:rPr>
              <a:t>ЧТОБЫ ПОЛУЧИТЬ ЭКСКЛЮЗИВНЫЙ МЕРЧ, СЛЕДУЙТЕ ПЛАНУ:</a:t>
            </a:r>
            <a:endParaRPr i="0" u="none" cap="none" strike="noStrike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64" name="Google Shape;164;p1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18200" y="515563"/>
            <a:ext cx="768476" cy="2833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5" name="Google Shape;165;p19"/>
          <p:cNvGrpSpPr/>
          <p:nvPr/>
        </p:nvGrpSpPr>
        <p:grpSpPr>
          <a:xfrm>
            <a:off x="366900" y="1661275"/>
            <a:ext cx="3588600" cy="543025"/>
            <a:chOff x="366900" y="2052450"/>
            <a:chExt cx="3588600" cy="543025"/>
          </a:xfrm>
        </p:grpSpPr>
        <p:sp>
          <p:nvSpPr>
            <p:cNvPr id="166" name="Google Shape;166;p19"/>
            <p:cNvSpPr/>
            <p:nvPr/>
          </p:nvSpPr>
          <p:spPr>
            <a:xfrm>
              <a:off x="457200" y="2071075"/>
              <a:ext cx="3498300" cy="524400"/>
            </a:xfrm>
            <a:prstGeom prst="roundRect">
              <a:avLst>
                <a:gd fmla="val 13884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самый важный шаг: принять решение «Мой мерч будет уникальным»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366900" y="2052450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1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68" name="Google Shape;168;p19"/>
          <p:cNvGrpSpPr/>
          <p:nvPr/>
        </p:nvGrpSpPr>
        <p:grpSpPr>
          <a:xfrm>
            <a:off x="366900" y="2285694"/>
            <a:ext cx="2632200" cy="303025"/>
            <a:chOff x="366900" y="2431675"/>
            <a:chExt cx="2632200" cy="303025"/>
          </a:xfrm>
        </p:grpSpPr>
        <p:sp>
          <p:nvSpPr>
            <p:cNvPr id="169" name="Google Shape;169;p19"/>
            <p:cNvSpPr/>
            <p:nvPr/>
          </p:nvSpPr>
          <p:spPr>
            <a:xfrm>
              <a:off x="457200" y="2450300"/>
              <a:ext cx="2541900" cy="284400"/>
            </a:xfrm>
            <a:prstGeom prst="roundRect">
              <a:avLst>
                <a:gd fmla="val 13142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определиться с дизайном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0" name="Google Shape;170;p19"/>
            <p:cNvSpPr/>
            <p:nvPr/>
          </p:nvSpPr>
          <p:spPr>
            <a:xfrm>
              <a:off x="366900" y="2431675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2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71" name="Google Shape;171;p19"/>
          <p:cNvGrpSpPr/>
          <p:nvPr/>
        </p:nvGrpSpPr>
        <p:grpSpPr>
          <a:xfrm>
            <a:off x="366900" y="2670114"/>
            <a:ext cx="3411600" cy="303025"/>
            <a:chOff x="366900" y="2829525"/>
            <a:chExt cx="3411600" cy="303025"/>
          </a:xfrm>
        </p:grpSpPr>
        <p:sp>
          <p:nvSpPr>
            <p:cNvPr id="172" name="Google Shape;172;p19"/>
            <p:cNvSpPr/>
            <p:nvPr/>
          </p:nvSpPr>
          <p:spPr>
            <a:xfrm>
              <a:off x="457200" y="2848150"/>
              <a:ext cx="3321300" cy="284400"/>
            </a:xfrm>
            <a:prstGeom prst="roundRect">
              <a:avLst>
                <a:gd fmla="val 13142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обратиться к менеджеру Happy Gifts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3" name="Google Shape;173;p19"/>
            <p:cNvSpPr/>
            <p:nvPr/>
          </p:nvSpPr>
          <p:spPr>
            <a:xfrm>
              <a:off x="366900" y="2829525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3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74" name="Google Shape;174;p19"/>
          <p:cNvGrpSpPr/>
          <p:nvPr/>
        </p:nvGrpSpPr>
        <p:grpSpPr>
          <a:xfrm>
            <a:off x="366900" y="3054533"/>
            <a:ext cx="3498300" cy="524425"/>
            <a:chOff x="366900" y="3246000"/>
            <a:chExt cx="3498300" cy="524425"/>
          </a:xfrm>
        </p:grpSpPr>
        <p:sp>
          <p:nvSpPr>
            <p:cNvPr id="175" name="Google Shape;175;p19"/>
            <p:cNvSpPr/>
            <p:nvPr/>
          </p:nvSpPr>
          <p:spPr>
            <a:xfrm>
              <a:off x="457200" y="3264625"/>
              <a:ext cx="3408000" cy="505800"/>
            </a:xfrm>
            <a:prstGeom prst="roundRect">
              <a:avLst>
                <a:gd fmla="val 13142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обсудить детали проекта: выбрать модели, материалы, виды нанесения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6" name="Google Shape;176;p19"/>
            <p:cNvSpPr/>
            <p:nvPr/>
          </p:nvSpPr>
          <p:spPr>
            <a:xfrm>
              <a:off x="366900" y="3246000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4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77" name="Google Shape;177;p19"/>
          <p:cNvGrpSpPr/>
          <p:nvPr/>
        </p:nvGrpSpPr>
        <p:grpSpPr>
          <a:xfrm>
            <a:off x="366900" y="3660353"/>
            <a:ext cx="1679700" cy="303025"/>
            <a:chOff x="366900" y="3902500"/>
            <a:chExt cx="1679700" cy="303025"/>
          </a:xfrm>
        </p:grpSpPr>
        <p:sp>
          <p:nvSpPr>
            <p:cNvPr id="178" name="Google Shape;178;p19"/>
            <p:cNvSpPr/>
            <p:nvPr/>
          </p:nvSpPr>
          <p:spPr>
            <a:xfrm>
              <a:off x="457200" y="3921125"/>
              <a:ext cx="1589400" cy="284400"/>
            </a:xfrm>
            <a:prstGeom prst="roundRect">
              <a:avLst>
                <a:gd fmla="val 13142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заказать мерч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79" name="Google Shape;179;p19"/>
            <p:cNvSpPr/>
            <p:nvPr/>
          </p:nvSpPr>
          <p:spPr>
            <a:xfrm>
              <a:off x="366900" y="3902500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5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80" name="Google Shape;180;p19"/>
          <p:cNvGrpSpPr/>
          <p:nvPr/>
        </p:nvGrpSpPr>
        <p:grpSpPr>
          <a:xfrm>
            <a:off x="366900" y="4044772"/>
            <a:ext cx="5743500" cy="524425"/>
            <a:chOff x="349450" y="4044772"/>
            <a:chExt cx="5743500" cy="524425"/>
          </a:xfrm>
        </p:grpSpPr>
        <p:sp>
          <p:nvSpPr>
            <p:cNvPr id="181" name="Google Shape;181;p19"/>
            <p:cNvSpPr/>
            <p:nvPr/>
          </p:nvSpPr>
          <p:spPr>
            <a:xfrm>
              <a:off x="439750" y="4063397"/>
              <a:ext cx="5653200" cy="505800"/>
            </a:xfrm>
            <a:prstGeom prst="roundRect">
              <a:avLst>
                <a:gd fmla="val 13142" name="adj"/>
              </a:avLst>
            </a:prstGeom>
            <a:solidFill>
              <a:srgbClr val="DCDDD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179999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получить продукт и реализовать проект, </a:t>
              </a:r>
              <a:b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" sz="1200">
                  <a:latin typeface="Montserrat"/>
                  <a:ea typeface="Montserrat"/>
                  <a:cs typeface="Montserrat"/>
                  <a:sym typeface="Montserrat"/>
                </a:rPr>
                <a:t>который принесёт прибыль, удовольствие и зависть конкурентов</a:t>
              </a:r>
              <a:endPara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82" name="Google Shape;182;p19"/>
            <p:cNvSpPr/>
            <p:nvPr/>
          </p:nvSpPr>
          <p:spPr>
            <a:xfrm>
              <a:off x="349450" y="4044772"/>
              <a:ext cx="303000" cy="303000"/>
            </a:xfrm>
            <a:prstGeom prst="ellipse">
              <a:avLst/>
            </a:prstGeom>
            <a:solidFill>
              <a:srgbClr val="FFE500"/>
            </a:solidFill>
            <a:ln cap="flat" cmpd="sng" w="19050">
              <a:solidFill>
                <a:srgbClr val="FFE5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ru">
                  <a:latin typeface="Montserrat"/>
                  <a:ea typeface="Montserrat"/>
                  <a:cs typeface="Montserrat"/>
                  <a:sym typeface="Montserrat"/>
                </a:rPr>
                <a:t>6</a:t>
              </a: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20" title="keepsmilin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" y="0"/>
            <a:ext cx="9144000" cy="5143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3961875"/>
            <a:ext cx="1356351" cy="610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0"/>
          <p:cNvSpPr/>
          <p:nvPr/>
        </p:nvSpPr>
        <p:spPr>
          <a:xfrm>
            <a:off x="457200" y="457200"/>
            <a:ext cx="5783700" cy="12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ru" sz="2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ФИНАЛЬНЫЙ ШАГ</a:t>
            </a:r>
            <a:endParaRPr b="1"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Вы в шаге от старта проекта, которым будете гордиться: </a:t>
            </a:r>
            <a:b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закажите уникальный мерч с заказной программой </a:t>
            </a:r>
            <a:b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ru" sz="12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бренда Merch.Tex</a:t>
            </a:r>
            <a:endParaRPr sz="12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&lt;svg xmlns=&quot;http://www.w3.org/2000/svg&quot; height=&quot;48px&quot; viewBox=&quot;0 -960 960 960&quot; width=&quot;48px&quot; fill=&quot;#ffe500&quot;&gt;&lt;path d=&quot;M121-473v-60h126v60H121Zm114 231-40-40 88-88 40 40-88 88Zm48-397-88-88 40-40 88 88-40 40Zm457 480L552-347l-44 136-104-360 352 111-138 49 187 187-65 65ZM437-714v-126h60v126h-60Zm214 75-40-40 88-88 40 40-88 88Z&quot;/&gt;&lt;/svg&gt;" id="190" name="Google Shape;19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27517" y="4419146"/>
            <a:ext cx="305700" cy="30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HG Theme">
  <a:themeElements>
    <a:clrScheme name="Office">
      <a:dk1>
        <a:srgbClr val="000000"/>
      </a:dk1>
      <a:lt1>
        <a:srgbClr val="FFFFFF"/>
      </a:lt1>
      <a:dk2>
        <a:srgbClr val="505050"/>
      </a:dk2>
      <a:lt2>
        <a:srgbClr val="D7D7D7"/>
      </a:lt2>
      <a:accent1>
        <a:srgbClr val="FFE500"/>
      </a:accent1>
      <a:accent2>
        <a:srgbClr val="474A55"/>
      </a:accent2>
      <a:accent3>
        <a:srgbClr val="522F49"/>
      </a:accent3>
      <a:accent4>
        <a:srgbClr val="EBC531"/>
      </a:accent4>
      <a:accent5>
        <a:srgbClr val="FF7224"/>
      </a:accent5>
      <a:accent6>
        <a:srgbClr val="A932E0"/>
      </a:accent6>
      <a:hlink>
        <a:srgbClr val="4848D8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